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503F02-2064-49C7-8067-D30169EDE134}">
  <a:tblStyle styleId="{A6503F02-2064-49C7-8067-D30169EDE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aleofuniverse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mazing-space.stsci.edu/resources/explorations/groundup/lesson/basics/g37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aleofuniverse.com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mazing-space.stsci.edu/resources/explorations/groundup/lesson/basics/g37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f63ff4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f63ff4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http://scaleofuniverse.com/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https://amazing-space.stsci.edu/resources/explorations/groundup/lesson/basics/g37/</a:t>
            </a:r>
            <a:r>
              <a:rPr lang="en-GB"/>
              <a:t> - Image taken from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1a89585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e1a89585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http://scaleofuniverse.com/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https://amazing-space.stsci.edu/resources/explorations/groundup/lesson/basics/g37/</a:t>
            </a:r>
            <a:r>
              <a:rPr lang="en-GB"/>
              <a:t> - Image taken from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30e37e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e30e37e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30e37ec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30e37ec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30e37ec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30e37ec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e30e37ec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e30e37ec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e30e37ec8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e30e37ec8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e30e37ec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e30e37ec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e30e37ec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e30e37ec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e30e37ec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e30e37ec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1a53ede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1a53ede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e30e37ec8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e30e37ec8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e30e37ec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e30e37ec8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e30e37ec8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e30e37ec8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e30e37ec8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e30e37ec8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e30e37ec8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e30e37ec8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e30e37ec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e30e37ec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e30e37ec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e30e37ec8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12b7cd7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12b7cd7f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312b7cd7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312b7cd7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e427c60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e427c60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e427c60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e427c60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1a8958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1a89585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 amt="51000"/>
          </a:blip>
          <a:srcRect t="7705" r="3892" b="7705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MOON PHASES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model the movements of the Earth, Sun &amp; Moon during phases of the moon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771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When we look at the Moon, sometimes you might see half a Moon, a crescent or a fully round moon.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These changes in shape of the Moon are called </a:t>
            </a:r>
            <a:r>
              <a:rPr lang="en-GB" b="1">
                <a:solidFill>
                  <a:schemeClr val="dk1"/>
                </a:solidFill>
              </a:rPr>
              <a:t>phases of the Moon</a:t>
            </a:r>
            <a:r>
              <a:rPr lang="en-GB">
                <a:solidFill>
                  <a:schemeClr val="dk1"/>
                </a:solidFill>
              </a:rPr>
              <a:t> - what changes is the amount of the Moon that is lit by the Sun.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" name="Google Shape;135;p20"/>
          <p:cNvGraphicFramePr/>
          <p:nvPr/>
        </p:nvGraphicFramePr>
        <p:xfrm>
          <a:off x="6802825" y="914925"/>
          <a:ext cx="2142625" cy="271266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causes the phases of the Moon?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colour of the moon.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amount of sunlight that is reflected off the Moon.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shape of the Moon.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6" name="Google Shape;136;p20"/>
          <p:cNvGraphicFramePr/>
          <p:nvPr/>
        </p:nvGraphicFramePr>
        <p:xfrm>
          <a:off x="6806900" y="36290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Earth centred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stationary, not moving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t="7848" b="7848"/>
          <a:stretch/>
        </p:blipFill>
        <p:spPr>
          <a:xfrm>
            <a:off x="1933888" y="2885525"/>
            <a:ext cx="3094528" cy="17406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771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phases of the moon can be explained by the light from the sun.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Waxing</a:t>
            </a:r>
            <a:r>
              <a:rPr lang="en-GB">
                <a:solidFill>
                  <a:schemeClr val="dk1"/>
                </a:solidFill>
              </a:rPr>
              <a:t> means the moon is becoming more lit by the sun.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Waning </a:t>
            </a:r>
            <a:r>
              <a:rPr lang="en-GB">
                <a:solidFill>
                  <a:schemeClr val="dk1"/>
                </a:solidFill>
              </a:rPr>
              <a:t>means the moon is becoming less lit by the sun.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44" name="Google Shape;144;p21"/>
          <p:cNvGraphicFramePr/>
          <p:nvPr/>
        </p:nvGraphicFramePr>
        <p:xfrm>
          <a:off x="9630475" y="1170825"/>
          <a:ext cx="2142625" cy="271266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waxing crescent Moon. How would a waning crescent Moon be different.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 would be larger in size.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 would change colour.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AutoNum type="arabicPeriod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 would be a reflection of the waxing crescent Moon.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9876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56103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 rot="10800000">
            <a:off x="4110369" y="3922871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2329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/>
          <p:nvPr/>
        </p:nvSpPr>
        <p:spPr>
          <a:xfrm rot="10800000">
            <a:off x="3050862" y="3886824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556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/>
          <p:nvPr/>
        </p:nvSpPr>
        <p:spPr>
          <a:xfrm>
            <a:off x="1743883" y="3939650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 rot="10800000">
            <a:off x="447865" y="3886656"/>
            <a:ext cx="1037700" cy="106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239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6714612" y="3916501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954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 rot="10800000">
            <a:off x="7593939" y="3939824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50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5636509" y="3922880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9" name="Google Shape;159;p21"/>
          <p:cNvGraphicFramePr/>
          <p:nvPr/>
        </p:nvGraphicFramePr>
        <p:xfrm>
          <a:off x="6801675" y="9680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the difference between waxing and waning?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3946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 at the diagram on the right.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would see a </a:t>
            </a:r>
            <a:r>
              <a:rPr lang="en-GB" b="1"/>
              <a:t>new moon</a:t>
            </a:r>
            <a:r>
              <a:rPr lang="en-GB"/>
              <a:t>.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9876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56103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 rot="10800000">
            <a:off x="4110369" y="3922871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2329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 rot="10800000">
            <a:off x="3050862" y="3886824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476225" y="3509525"/>
            <a:ext cx="8583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   New	         Waxing Crescent    First Quarter      Waxing Gibbous	          Full	Waning Gibbous      Third Quarter    </a:t>
            </a: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Waning Crescent	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556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1743883" y="3939650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 rot="10800000">
            <a:off x="447865" y="3886656"/>
            <a:ext cx="1037700" cy="106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239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6714612" y="3916501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954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 rot="10800000">
            <a:off x="7593939" y="3939824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50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5636509" y="3922880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429" y="2917318"/>
            <a:ext cx="961640" cy="37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488" y="1658198"/>
            <a:ext cx="416263" cy="41531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8037895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6806617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266289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6573877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324500" y="2259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10725" y="2132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075125" y="1657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10725" y="1182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284112" y="1055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838275" y="1241951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573875" y="1657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838275" y="2132726"/>
            <a:ext cx="416251" cy="41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/>
          <p:nvPr/>
        </p:nvSpPr>
        <p:spPr>
          <a:xfrm>
            <a:off x="7324425" y="2259725"/>
            <a:ext cx="416400" cy="416400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689400" y="2779000"/>
            <a:ext cx="416400" cy="730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7" name="Google Shape;197;p22"/>
          <p:cNvGraphicFramePr/>
          <p:nvPr/>
        </p:nvGraphicFramePr>
        <p:xfrm>
          <a:off x="6806625" y="13637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waning crescent moon.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3946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 at the diagram on the right.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would see a </a:t>
            </a:r>
            <a:r>
              <a:rPr lang="en-GB" b="1"/>
              <a:t>waxing crescent</a:t>
            </a:r>
            <a:r>
              <a:rPr lang="en-GB"/>
              <a:t>.</a:t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9876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56103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 rot="10800000">
            <a:off x="4110369" y="3922871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2329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/>
          <p:nvPr/>
        </p:nvSpPr>
        <p:spPr>
          <a:xfrm rot="10800000">
            <a:off x="3050862" y="3886824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476225" y="3509525"/>
            <a:ext cx="8583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   New	         Waxing Crescent    First Quarter      Waxing Gibbous	          Full	Waning Gibbous      Third Quarter    </a:t>
            </a: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Waning Crescent	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556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/>
          <p:nvPr/>
        </p:nvSpPr>
        <p:spPr>
          <a:xfrm>
            <a:off x="1743883" y="3939650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 rot="10800000">
            <a:off x="447865" y="3886656"/>
            <a:ext cx="1037700" cy="106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239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/>
          <p:nvPr/>
        </p:nvSpPr>
        <p:spPr>
          <a:xfrm>
            <a:off x="6714612" y="3916501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954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/>
          <p:nvPr/>
        </p:nvSpPr>
        <p:spPr>
          <a:xfrm rot="10800000">
            <a:off x="7593939" y="3939824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50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/>
          <p:nvPr/>
        </p:nvSpPr>
        <p:spPr>
          <a:xfrm>
            <a:off x="5636509" y="3922880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429" y="2917318"/>
            <a:ext cx="961640" cy="37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488" y="1658198"/>
            <a:ext cx="416263" cy="41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>
            <a:off x="8037895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6806617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8266289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6573877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324500" y="2259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10725" y="2132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075125" y="1657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10725" y="1182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284112" y="1055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838275" y="1241951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573875" y="1657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838275" y="2132726"/>
            <a:ext cx="416251" cy="416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/>
          <p:nvPr/>
        </p:nvSpPr>
        <p:spPr>
          <a:xfrm>
            <a:off x="6838125" y="2132650"/>
            <a:ext cx="416400" cy="416400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1691825" y="2779025"/>
            <a:ext cx="416400" cy="730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5" name="Google Shape;235;p23"/>
          <p:cNvGraphicFramePr/>
          <p:nvPr/>
        </p:nvGraphicFramePr>
        <p:xfrm>
          <a:off x="6806625" y="136375"/>
          <a:ext cx="2142625" cy="102333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third quarter moon.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3946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 at the diagram on the right.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would see a </a:t>
            </a:r>
            <a:r>
              <a:rPr lang="en-GB" b="1"/>
              <a:t>first quarter</a:t>
            </a:r>
            <a:r>
              <a:rPr lang="en-GB"/>
              <a:t>.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9876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56103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/>
          <p:nvPr/>
        </p:nvSpPr>
        <p:spPr>
          <a:xfrm rot="10800000">
            <a:off x="4110369" y="3922871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2329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/>
          <p:nvPr/>
        </p:nvSpPr>
        <p:spPr>
          <a:xfrm rot="10800000">
            <a:off x="3050862" y="3886824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"/>
          <p:cNvSpPr txBox="1"/>
          <p:nvPr/>
        </p:nvSpPr>
        <p:spPr>
          <a:xfrm>
            <a:off x="476225" y="3509525"/>
            <a:ext cx="8583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   New	         Waxing Crescent    First Quarter      Waxing Gibbous	          Full	Waning Gibbous      Third Quarter    </a:t>
            </a: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Waning Crescent	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556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>
            <a:off x="1743883" y="3939650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10800000">
            <a:off x="447865" y="3886656"/>
            <a:ext cx="1037700" cy="106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239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6714612" y="3916501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954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/>
          <p:nvPr/>
        </p:nvSpPr>
        <p:spPr>
          <a:xfrm rot="10800000">
            <a:off x="7593939" y="3939824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50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/>
          <p:nvPr/>
        </p:nvSpPr>
        <p:spPr>
          <a:xfrm>
            <a:off x="5636509" y="3922880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429" y="2917318"/>
            <a:ext cx="961640" cy="37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488" y="1658198"/>
            <a:ext cx="416263" cy="41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/>
          <p:nvPr/>
        </p:nvSpPr>
        <p:spPr>
          <a:xfrm>
            <a:off x="8037895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6806617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/>
          <p:nvPr/>
        </p:nvSpPr>
        <p:spPr>
          <a:xfrm>
            <a:off x="8266289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6573877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324500" y="2259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10725" y="2132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075125" y="1657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10725" y="1182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284112" y="1055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838275" y="1241951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573875" y="1657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838275" y="2132726"/>
            <a:ext cx="416251" cy="416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/>
          <p:nvPr/>
        </p:nvSpPr>
        <p:spPr>
          <a:xfrm>
            <a:off x="6573725" y="1657650"/>
            <a:ext cx="416400" cy="416400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2833963" y="2779025"/>
            <a:ext cx="416400" cy="730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3" name="Google Shape;273;p24"/>
          <p:cNvGraphicFramePr/>
          <p:nvPr/>
        </p:nvGraphicFramePr>
        <p:xfrm>
          <a:off x="6806625" y="136375"/>
          <a:ext cx="2142625" cy="102333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first quarter moon.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3946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 at the diagram on the right.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would see a </a:t>
            </a:r>
            <a:r>
              <a:rPr lang="en-GB" b="1"/>
              <a:t>full moon</a:t>
            </a:r>
            <a:r>
              <a:rPr lang="en-GB"/>
              <a:t>.</a:t>
            </a:r>
            <a:endParaRPr/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9876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56103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/>
          <p:nvPr/>
        </p:nvSpPr>
        <p:spPr>
          <a:xfrm rot="10800000">
            <a:off x="4110369" y="3922871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2329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5"/>
          <p:cNvSpPr/>
          <p:nvPr/>
        </p:nvSpPr>
        <p:spPr>
          <a:xfrm rot="10800000">
            <a:off x="3050862" y="3886824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476225" y="3509525"/>
            <a:ext cx="8583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   New	         Waxing Crescent    First Quarter      Waxing Gibbous	          Full	Waning Gibbous      Third Quarter    </a:t>
            </a: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Waning Crescent	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85563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/>
          <p:nvPr/>
        </p:nvSpPr>
        <p:spPr>
          <a:xfrm>
            <a:off x="1743883" y="3939650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5"/>
          <p:cNvSpPr/>
          <p:nvPr/>
        </p:nvSpPr>
        <p:spPr>
          <a:xfrm rot="10800000">
            <a:off x="447865" y="3886656"/>
            <a:ext cx="1037700" cy="106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239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/>
          <p:nvPr/>
        </p:nvSpPr>
        <p:spPr>
          <a:xfrm>
            <a:off x="6714612" y="3916501"/>
            <a:ext cx="469800" cy="1033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954" y="3886798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 rot="10800000">
            <a:off x="7593939" y="3939824"/>
            <a:ext cx="897432" cy="957651"/>
          </a:xfrm>
          <a:prstGeom prst="flowChartOnlineStorag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508" y="3886624"/>
            <a:ext cx="1037736" cy="106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5636509" y="3922880"/>
            <a:ext cx="488400" cy="9912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429" y="2917318"/>
            <a:ext cx="961640" cy="37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488" y="1658198"/>
            <a:ext cx="416263" cy="41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/>
          <p:nvPr/>
        </p:nvSpPr>
        <p:spPr>
          <a:xfrm>
            <a:off x="8037895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6806617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8266289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6573877" y="2934305"/>
            <a:ext cx="163500" cy="34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324500" y="2259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10725" y="2132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075125" y="1657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10725" y="1182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284112" y="1055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838275" y="1241951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573875" y="1657726"/>
            <a:ext cx="416251" cy="4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838275" y="2132726"/>
            <a:ext cx="416251" cy="41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5"/>
          <p:cNvSpPr/>
          <p:nvPr/>
        </p:nvSpPr>
        <p:spPr>
          <a:xfrm>
            <a:off x="7284050" y="1055575"/>
            <a:ext cx="416400" cy="416400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4909425" y="2779025"/>
            <a:ext cx="416400" cy="730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11" name="Google Shape;311;p25"/>
          <p:cNvGraphicFramePr/>
          <p:nvPr/>
        </p:nvGraphicFramePr>
        <p:xfrm>
          <a:off x="6806625" y="13637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waning gibbous moon.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712" y="4439559"/>
            <a:ext cx="1709125" cy="67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12" y="2201741"/>
            <a:ext cx="739825" cy="738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/>
          <p:nvPr/>
        </p:nvSpPr>
        <p:spPr>
          <a:xfrm>
            <a:off x="4229125" y="992700"/>
            <a:ext cx="739800" cy="73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 txBox="1"/>
          <p:nvPr/>
        </p:nvSpPr>
        <p:spPr>
          <a:xfrm>
            <a:off x="545700" y="1258475"/>
            <a:ext cx="2023200" cy="20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Draw the diagram below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Shade and label the phase of the moon you would see</a:t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5889350" y="2225638"/>
            <a:ext cx="739800" cy="73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5272500" y="1441850"/>
            <a:ext cx="739800" cy="73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2568900" y="2225638"/>
            <a:ext cx="739800" cy="73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3185750" y="1441850"/>
            <a:ext cx="739800" cy="73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4202100" y="3498550"/>
            <a:ext cx="739800" cy="73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3185750" y="3009450"/>
            <a:ext cx="739800" cy="73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5218450" y="3009450"/>
            <a:ext cx="739800" cy="73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5497050" y="4469750"/>
            <a:ext cx="290700" cy="614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3308700" y="4469750"/>
            <a:ext cx="290700" cy="614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5902975" y="4469750"/>
            <a:ext cx="290700" cy="614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895050" y="4469750"/>
            <a:ext cx="290700" cy="614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 txBox="1"/>
          <p:nvPr/>
        </p:nvSpPr>
        <p:spPr>
          <a:xfrm>
            <a:off x="6394100" y="4703900"/>
            <a:ext cx="842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Sunlight</a:t>
            </a:r>
            <a:endParaRPr/>
          </a:p>
        </p:txBody>
      </p:sp>
      <p:sp>
        <p:nvSpPr>
          <p:cNvPr id="333" name="Google Shape;333;p26"/>
          <p:cNvSpPr txBox="1"/>
          <p:nvPr/>
        </p:nvSpPr>
        <p:spPr>
          <a:xfrm>
            <a:off x="2052650" y="4703900"/>
            <a:ext cx="842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Sunlight</a:t>
            </a:r>
            <a:endParaRPr/>
          </a:p>
        </p:txBody>
      </p:sp>
      <p:graphicFrame>
        <p:nvGraphicFramePr>
          <p:cNvPr id="334" name="Google Shape;334;p26"/>
          <p:cNvGraphicFramePr/>
          <p:nvPr/>
        </p:nvGraphicFramePr>
        <p:xfrm>
          <a:off x="6842100" y="140100"/>
          <a:ext cx="2134475" cy="1963715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moon does not create its own light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instead it reflects sunlight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change in shape is caused by the amount of sunlight on the moon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>
            <a:spLocks noGrp="1"/>
          </p:cNvSpPr>
          <p:nvPr>
            <p:ph type="body" idx="2"/>
          </p:nvPr>
        </p:nvSpPr>
        <p:spPr>
          <a:xfrm>
            <a:off x="566375" y="839875"/>
            <a:ext cx="6173700" cy="3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What is this phase of the moon?</a:t>
            </a:r>
            <a:endParaRPr/>
          </a:p>
        </p:txBody>
      </p:sp>
      <p:sp>
        <p:nvSpPr>
          <p:cNvPr id="340" name="Google Shape;340;p2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pic>
        <p:nvPicPr>
          <p:cNvPr id="341" name="Google Shape;3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67991" y="839871"/>
            <a:ext cx="3489799" cy="357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>
            <a:spLocks noGrp="1"/>
          </p:cNvSpPr>
          <p:nvPr>
            <p:ph type="body" idx="2"/>
          </p:nvPr>
        </p:nvSpPr>
        <p:spPr>
          <a:xfrm>
            <a:off x="566375" y="839875"/>
            <a:ext cx="6173700" cy="3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is this phase of the moon?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Full Moon</a:t>
            </a:r>
            <a:endParaRPr b="1"/>
          </a:p>
        </p:txBody>
      </p:sp>
      <p:sp>
        <p:nvSpPr>
          <p:cNvPr id="347" name="Google Shape;347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pic>
        <p:nvPicPr>
          <p:cNvPr id="348" name="Google Shape;3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67991" y="839871"/>
            <a:ext cx="3489799" cy="357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body" idx="2"/>
          </p:nvPr>
        </p:nvSpPr>
        <p:spPr>
          <a:xfrm>
            <a:off x="566375" y="839875"/>
            <a:ext cx="6173700" cy="3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What is this phase of the moon?</a:t>
            </a:r>
            <a:endParaRPr b="1"/>
          </a:p>
        </p:txBody>
      </p:sp>
      <p:sp>
        <p:nvSpPr>
          <p:cNvPr id="354" name="Google Shape;354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sp>
        <p:nvSpPr>
          <p:cNvPr id="355" name="Google Shape;355;p29"/>
          <p:cNvSpPr/>
          <p:nvPr/>
        </p:nvSpPr>
        <p:spPr>
          <a:xfrm rot="10800000">
            <a:off x="4851798" y="1076286"/>
            <a:ext cx="3347400" cy="343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0434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What’s the difference between </a:t>
            </a:r>
            <a:r>
              <a:rPr lang="en-GB" b="1" dirty="0"/>
              <a:t>rotation</a:t>
            </a:r>
            <a:r>
              <a:rPr lang="en-GB" dirty="0"/>
              <a:t> and </a:t>
            </a:r>
            <a:r>
              <a:rPr lang="en-GB" b="1" dirty="0"/>
              <a:t>revolution</a:t>
            </a:r>
            <a:r>
              <a:rPr lang="en-GB" dirty="0"/>
              <a:t>?</a:t>
            </a:r>
            <a:endParaRPr dirty="0"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75" y="1544700"/>
            <a:ext cx="3346150" cy="33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625" y="1544700"/>
            <a:ext cx="4461524" cy="33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"/>
          <p:cNvSpPr txBox="1">
            <a:spLocks noGrp="1"/>
          </p:cNvSpPr>
          <p:nvPr>
            <p:ph type="body" idx="2"/>
          </p:nvPr>
        </p:nvSpPr>
        <p:spPr>
          <a:xfrm>
            <a:off x="566375" y="839875"/>
            <a:ext cx="6173700" cy="3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is this phase of the moon?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New Moon</a:t>
            </a:r>
            <a:endParaRPr b="1"/>
          </a:p>
        </p:txBody>
      </p:sp>
      <p:sp>
        <p:nvSpPr>
          <p:cNvPr id="361" name="Google Shape;361;p3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sp>
        <p:nvSpPr>
          <p:cNvPr id="362" name="Google Shape;362;p30"/>
          <p:cNvSpPr/>
          <p:nvPr/>
        </p:nvSpPr>
        <p:spPr>
          <a:xfrm rot="10800000">
            <a:off x="4851798" y="1076286"/>
            <a:ext cx="3347400" cy="343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pic>
        <p:nvPicPr>
          <p:cNvPr id="368" name="Google Shape;3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37255" y="972494"/>
            <a:ext cx="3449075" cy="35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/>
          <p:nvPr/>
        </p:nvSpPr>
        <p:spPr>
          <a:xfrm rot="10800000">
            <a:off x="6963028" y="1093067"/>
            <a:ext cx="1623300" cy="32943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1"/>
          <p:cNvSpPr txBox="1">
            <a:spLocks noGrp="1"/>
          </p:cNvSpPr>
          <p:nvPr>
            <p:ph type="body" idx="2"/>
          </p:nvPr>
        </p:nvSpPr>
        <p:spPr>
          <a:xfrm>
            <a:off x="566375" y="839875"/>
            <a:ext cx="6173700" cy="3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is this phase of the moon?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37255" y="972494"/>
            <a:ext cx="3449075" cy="35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/>
          <p:nvPr/>
        </p:nvSpPr>
        <p:spPr>
          <a:xfrm rot="10800000">
            <a:off x="6963028" y="1093067"/>
            <a:ext cx="1623300" cy="3294300"/>
          </a:xfrm>
          <a:prstGeom prst="mo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body" idx="2"/>
          </p:nvPr>
        </p:nvSpPr>
        <p:spPr>
          <a:xfrm>
            <a:off x="566375" y="839875"/>
            <a:ext cx="6173700" cy="3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is this phase of the moon?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Waxing Gibbous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sp>
        <p:nvSpPr>
          <p:cNvPr id="384" name="Google Shape;384;p3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Moon is the only body in space other than Earth where humans have actually stepped.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1969 Neil Armstrong and Buzz Aldrin were the first humans to walk on the Moon.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event was televised live around the world.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Moon has a significant impact on the Earth, it affects our tides and has a small gravitational pull on the Earth.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277" y="1649963"/>
            <a:ext cx="2320675" cy="326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6" name="Google Shape;386;p33"/>
          <p:cNvGraphicFramePr/>
          <p:nvPr/>
        </p:nvGraphicFramePr>
        <p:xfrm>
          <a:off x="6793300" y="17322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would the moon affect our tides?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sp>
        <p:nvSpPr>
          <p:cNvPr id="392" name="Google Shape;392;p34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58752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Moon does not create its own light. It reflects sunlight from our Sun.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On Earth we see different </a:t>
            </a:r>
            <a:r>
              <a:rPr lang="en-GB" b="1"/>
              <a:t>phases of the moon</a:t>
            </a:r>
            <a:r>
              <a:rPr lang="en-GB"/>
              <a:t> because the amount of sunlight on the moon changes.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93" name="Google Shape;393;p34"/>
          <p:cNvGraphicFramePr/>
          <p:nvPr/>
        </p:nvGraphicFramePr>
        <p:xfrm>
          <a:off x="6830500" y="767450"/>
          <a:ext cx="2142625" cy="3151305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3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Using the diagram below, draw the phase of the moon we would see?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Name the phase you drew.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94" name="Google Shape;394;p34"/>
          <p:cNvGrpSpPr/>
          <p:nvPr/>
        </p:nvGrpSpPr>
        <p:grpSpPr>
          <a:xfrm>
            <a:off x="7101177" y="1969300"/>
            <a:ext cx="1494566" cy="1335250"/>
            <a:chOff x="6935277" y="1658200"/>
            <a:chExt cx="1494566" cy="1335250"/>
          </a:xfrm>
        </p:grpSpPr>
        <p:pic>
          <p:nvPicPr>
            <p:cNvPr id="395" name="Google Shape;39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87629" y="2683986"/>
              <a:ext cx="774391" cy="309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9730" y="1658200"/>
              <a:ext cx="335209" cy="338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34"/>
            <p:cNvSpPr/>
            <p:nvPr/>
          </p:nvSpPr>
          <p:spPr>
            <a:xfrm>
              <a:off x="8114222" y="2697825"/>
              <a:ext cx="131700" cy="281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7122699" y="2697825"/>
              <a:ext cx="131700" cy="281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8298143" y="2697825"/>
              <a:ext cx="131700" cy="281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6935277" y="2697825"/>
              <a:ext cx="131700" cy="281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1" name="Google Shape;40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537782" y="2150213"/>
              <a:ext cx="339113" cy="335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body" idx="2"/>
          </p:nvPr>
        </p:nvSpPr>
        <p:spPr>
          <a:xfrm>
            <a:off x="511600" y="158670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is the difference between waxing and waning?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Draw two examples of a crescent moon.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Using the diagram below, draw the phase of the moon we would see from Earth. Name the phase of the moon.</a:t>
            </a:r>
            <a:endParaRPr/>
          </a:p>
        </p:txBody>
      </p:sp>
      <p:graphicFrame>
        <p:nvGraphicFramePr>
          <p:cNvPr id="408" name="Google Shape;408;p35"/>
          <p:cNvGraphicFramePr/>
          <p:nvPr/>
        </p:nvGraphicFramePr>
        <p:xfrm>
          <a:off x="6701788" y="171070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Phases of the moon are caused by the amount of reflected light changing.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9" name="Google Shape;409;p35"/>
          <p:cNvSpPr/>
          <p:nvPr/>
        </p:nvSpPr>
        <p:spPr>
          <a:xfrm>
            <a:off x="511600" y="780300"/>
            <a:ext cx="61737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Complete the questions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17049" y="3308499"/>
            <a:ext cx="2503950" cy="166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35"/>
          <p:cNvGrpSpPr/>
          <p:nvPr/>
        </p:nvGrpSpPr>
        <p:grpSpPr>
          <a:xfrm>
            <a:off x="3373027" y="3322148"/>
            <a:ext cx="1855912" cy="1638977"/>
            <a:chOff x="2398252" y="3137623"/>
            <a:chExt cx="1855912" cy="1638977"/>
          </a:xfrm>
        </p:grpSpPr>
        <p:pic>
          <p:nvPicPr>
            <p:cNvPr id="412" name="Google Shape;41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5804" y="4396743"/>
              <a:ext cx="961640" cy="379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48863" y="3137623"/>
              <a:ext cx="416263" cy="415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35"/>
            <p:cNvSpPr/>
            <p:nvPr/>
          </p:nvSpPr>
          <p:spPr>
            <a:xfrm>
              <a:off x="3862270" y="4413730"/>
              <a:ext cx="163500" cy="3459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2630992" y="4413730"/>
              <a:ext cx="163500" cy="3459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4090664" y="4413730"/>
              <a:ext cx="163500" cy="3459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398252" y="4413730"/>
              <a:ext cx="163500" cy="3459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8" name="Google Shape;418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2662650" y="3612151"/>
              <a:ext cx="416251" cy="4162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" name="Google Shape;423;p36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4" name="Google Shape;424;p3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identify the eight phases of the moon.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identify the phase of the moon based on the locations of the moon and the sun in comparison to the Earth</a:t>
            </a:r>
            <a:endParaRPr/>
          </a:p>
        </p:txBody>
      </p:sp>
      <p:sp>
        <p:nvSpPr>
          <p:cNvPr id="425" name="Google Shape;425;p3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We will model the movements of Earth, the sun and the moon during phases of the moon 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GEOCENTRIC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EARTH-CENTRED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HELIOCENTRIC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SUN-CENTRED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Draw a diagram of the southern hemisphere experiencing: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lphaUcPeriod"/>
            </a:pPr>
            <a:r>
              <a:rPr lang="en-GB" sz="2400"/>
              <a:t>Summer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en-GB" sz="2400"/>
              <a:t>Winter</a:t>
            </a:r>
            <a:endParaRPr sz="2400"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375" y="1588050"/>
            <a:ext cx="5504349" cy="27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236000" cy="12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Which list below are mixtures?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Which list below are pure substances?</a:t>
            </a:r>
            <a:endParaRPr sz="2400"/>
          </a:p>
        </p:txBody>
      </p:sp>
      <p:graphicFrame>
        <p:nvGraphicFramePr>
          <p:cNvPr id="98" name="Google Shape;98;p16"/>
          <p:cNvGraphicFramePr/>
          <p:nvPr/>
        </p:nvGraphicFramePr>
        <p:xfrm>
          <a:off x="1915825" y="1916950"/>
          <a:ext cx="4823250" cy="274302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41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List A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List B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 sugar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Sea water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 water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Tap water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Salt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Cordial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Gold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Oil and water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Diamond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Salad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identify the eight phases of the moon.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identify the phase of the moon based on the locations of the moon and the sun in comparison to the Earth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We will model the movements of Earth, the sun and the moon during phases of the moon </a:t>
            </a:r>
            <a:endParaRPr sz="3000"/>
          </a:p>
        </p:txBody>
      </p:sp>
      <p:graphicFrame>
        <p:nvGraphicFramePr>
          <p:cNvPr id="105" name="Google Shape;105;p17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6" name="Google Shape;106;p17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Write down as many things you know about the Sun, Moon and Earth.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72981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/>
              <a:t>We will model the movements of Earth, the sun and the moon during phases of the moon</a:t>
            </a:r>
            <a:endParaRPr sz="1150"/>
          </a:p>
        </p:txBody>
      </p:sp>
      <p:graphicFrame>
        <p:nvGraphicFramePr>
          <p:cNvPr id="114" name="Google Shape;114;p18"/>
          <p:cNvGraphicFramePr/>
          <p:nvPr/>
        </p:nvGraphicFramePr>
        <p:xfrm>
          <a:off x="6843175" y="2102575"/>
          <a:ext cx="2134475" cy="153918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the Sun, the Moon and the Earth are part of the solar system. How have their revolutions and rotations affected our calendar?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5" name="Google Shape;115;p18"/>
          <p:cNvGraphicFramePr/>
          <p:nvPr/>
        </p:nvGraphicFramePr>
        <p:xfrm>
          <a:off x="952500" y="2190750"/>
          <a:ext cx="5681325" cy="2547225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189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SUN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MOON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EARTH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838" y="3737650"/>
            <a:ext cx="1247175" cy="12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100" y="4467300"/>
            <a:ext cx="608000" cy="6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300" y="83475"/>
            <a:ext cx="1997350" cy="19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7842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lt1"/>
                </a:solidFill>
              </a:rPr>
              <a:t>We will model the movements of Earth, the sun and the moon during phases of the moon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Unlike the Sun, the Moon does not produce its own light.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Instead, it reflects₁ sunlight.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know that we always see                                                                               the same side of the Moon                                                                        from Earth because the                                                                   Moon rotates₂ at the same                                                                           speed as it orbits.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nts of the Earth, Sun &amp; Moon during the phases of the moon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We will model the movements of the Earth, Sun &amp; Moon during the phases of the moon</a:t>
            </a:r>
            <a:endParaRPr/>
          </a:p>
        </p:txBody>
      </p:sp>
      <p:graphicFrame>
        <p:nvGraphicFramePr>
          <p:cNvPr id="125" name="Google Shape;125;p19"/>
          <p:cNvGraphicFramePr/>
          <p:nvPr/>
        </p:nvGraphicFramePr>
        <p:xfrm>
          <a:off x="6899213" y="2246825"/>
          <a:ext cx="2142625" cy="187446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we always see the same side of the moon?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Draw a diagram that includes the Sun, Earth and our Moon. Show how the Moon reflects sunlight.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611" y="197475"/>
            <a:ext cx="1887850" cy="18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t="2362" b="2742"/>
          <a:stretch/>
        </p:blipFill>
        <p:spPr>
          <a:xfrm>
            <a:off x="3947400" y="1487625"/>
            <a:ext cx="2711449" cy="3430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Google Shape;128;p19"/>
          <p:cNvGraphicFramePr/>
          <p:nvPr/>
        </p:nvGraphicFramePr>
        <p:xfrm>
          <a:off x="6806900" y="4145625"/>
          <a:ext cx="2134475" cy="700980"/>
        </p:xfrm>
        <a:graphic>
          <a:graphicData uri="http://schemas.openxmlformats.org/drawingml/2006/table">
            <a:tbl>
              <a:tblPr>
                <a:noFill/>
                <a:tableStyleId>{A6503F02-2064-49C7-8067-D30169EDE134}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throw back light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BB9DB66-438E-4C94-873D-45CDFB12510D}"/>
</file>

<file path=customXml/itemProps2.xml><?xml version="1.0" encoding="utf-8"?>
<ds:datastoreItem xmlns:ds="http://schemas.openxmlformats.org/officeDocument/2006/customXml" ds:itemID="{91EDDDE5-F8DD-47D9-803E-DBC03BE22676}"/>
</file>

<file path=customXml/itemProps3.xml><?xml version="1.0" encoding="utf-8"?>
<ds:datastoreItem xmlns:ds="http://schemas.openxmlformats.org/officeDocument/2006/customXml" ds:itemID="{1964901E-7B7C-4838-9435-5AC92153109A}"/>
</file>

<file path=docProps/app.xml><?xml version="1.0" encoding="utf-8"?>
<Properties xmlns="http://schemas.openxmlformats.org/officeDocument/2006/extended-properties" xmlns:vt="http://schemas.openxmlformats.org/officeDocument/2006/docPropsVTypes">
  <TotalTime>2744</TotalTime>
  <Words>1594</Words>
  <Application>Microsoft Office PowerPoint</Application>
  <PresentationFormat>On-screen Show (16:9)</PresentationFormat>
  <Paragraphs>189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Century Gothic</vt:lpstr>
      <vt:lpstr>Arial</vt:lpstr>
      <vt:lpstr>Simple Light</vt:lpstr>
      <vt:lpstr>MOON PHASES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model the movements of Earth, the sun and the moon during phases of the moon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model the movements of Earth, the sun and the moon during phases of the moon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MOON PHASES</dc:title>
  <cp:lastModifiedBy>Shanae Alexander</cp:lastModifiedBy>
  <cp:revision>2</cp:revision>
  <dcterms:modified xsi:type="dcterms:W3CDTF">2020-06-05T03:25:40Z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40600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